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78" r:id="rId3"/>
    <p:sldId id="281" r:id="rId4"/>
    <p:sldId id="310" r:id="rId5"/>
    <p:sldId id="293" r:id="rId6"/>
    <p:sldId id="312" r:id="rId7"/>
    <p:sldId id="292" r:id="rId8"/>
    <p:sldId id="309" r:id="rId9"/>
    <p:sldId id="308" r:id="rId10"/>
    <p:sldId id="311" r:id="rId11"/>
    <p:sldId id="297" r:id="rId12"/>
    <p:sldId id="303" r:id="rId13"/>
    <p:sldId id="304" r:id="rId14"/>
    <p:sldId id="298" r:id="rId15"/>
    <p:sldId id="299" r:id="rId16"/>
    <p:sldId id="305" r:id="rId17"/>
    <p:sldId id="306" r:id="rId18"/>
    <p:sldId id="307" r:id="rId19"/>
    <p:sldId id="300" r:id="rId20"/>
    <p:sldId id="301" r:id="rId21"/>
    <p:sldId id="302" r:id="rId22"/>
    <p:sldId id="296" r:id="rId23"/>
    <p:sldId id="28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51" autoAdjust="0"/>
    <p:restoredTop sz="94660"/>
  </p:normalViewPr>
  <p:slideViewPr>
    <p:cSldViewPr>
      <p:cViewPr>
        <p:scale>
          <a:sx n="70" d="100"/>
          <a:sy n="70" d="100"/>
        </p:scale>
        <p:origin x="-75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23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63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43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13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88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21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7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88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63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2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73614-0BD6-4C51-A35C-C73E6EC2E45B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6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.jpe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139280"/>
            <a:ext cx="9144000" cy="624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40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Sparse and Redundant Representations </a:t>
            </a:r>
            <a:br>
              <a:rPr kumimoji="0" lang="en-US" altLang="he-IL" sz="40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</a:br>
            <a:r>
              <a:rPr kumimoji="0" lang="en-US" altLang="he-IL" sz="40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and Their Applications in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40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Signal and Image Processing </a:t>
            </a:r>
            <a:r>
              <a:rPr kumimoji="0" lang="en-US" altLang="he-IL" sz="3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/>
            </a:r>
            <a:br>
              <a:rPr kumimoji="0" lang="en-US" altLang="he-IL" sz="3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</a:br>
            <a:r>
              <a:rPr kumimoji="0" lang="en-US" altLang="he-IL" sz="32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(236862)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he-IL" sz="280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sz="3600" b="1" dirty="0">
                <a:latin typeface="Calibri" panose="020F0502020204030204" pitchFamily="34" charset="0"/>
                <a:ea typeface="Times New Roman" panose="02020603050405020304" pitchFamily="18" charset="0"/>
              </a:rPr>
              <a:t>Section 3: Pursuit Algorithms – </a:t>
            </a:r>
            <a:br>
              <a:rPr lang="en-US" altLang="he-IL" sz="3600" b="1" dirty="0">
                <a:latin typeface="Calibri" panose="020F0502020204030204" pitchFamily="34" charset="0"/>
                <a:ea typeface="Times New Roman" panose="02020603050405020304" pitchFamily="18" charset="0"/>
              </a:rPr>
            </a:br>
            <a:r>
              <a:rPr lang="en-US" altLang="he-IL" sz="3600" b="1" dirty="0">
                <a:latin typeface="Calibri" panose="020F0502020204030204" pitchFamily="34" charset="0"/>
                <a:ea typeface="Times New Roman" panose="02020603050405020304" pitchFamily="18" charset="0"/>
              </a:rPr>
              <a:t>Practice &amp; Theory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he-IL" sz="280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28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Winter Semester, 2018/2019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2800" b="1" dirty="0">
              <a:latin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he-IL" sz="2800" b="1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sz="3600" b="1" dirty="0">
                <a:latin typeface="Calibri" panose="020F0502020204030204" pitchFamily="34" charset="0"/>
              </a:rPr>
              <a:t>Michael (Miki) Elad</a:t>
            </a:r>
            <a:endParaRPr kumimoji="0" lang="en-US" altLang="he-IL" sz="3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58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Our Goal: Proving this </a:t>
            </a:r>
            <a:r>
              <a:rPr lang="en-US" dirty="0" err="1">
                <a:cs typeface="+mn-cs"/>
              </a:rPr>
              <a:t>Theorm</a:t>
            </a:r>
            <a:endParaRPr lang="en-US" dirty="0"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988840"/>
            <a:ext cx="8623362" cy="3247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630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Preliminaries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8587"/>
          <a:stretch/>
        </p:blipFill>
        <p:spPr>
          <a:xfrm>
            <a:off x="311784" y="1916831"/>
            <a:ext cx="8511926" cy="15121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41388"/>
          <a:stretch/>
        </p:blipFill>
        <p:spPr>
          <a:xfrm>
            <a:off x="311784" y="3861047"/>
            <a:ext cx="8511926" cy="21401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599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Preliminaries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8519"/>
          <a:stretch/>
        </p:blipFill>
        <p:spPr>
          <a:xfrm>
            <a:off x="388412" y="2348880"/>
            <a:ext cx="8298388" cy="28083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932035" y="5301208"/>
            <a:ext cx="7211141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/>
              <a:t>Property 1: For all </a:t>
            </a:r>
            <a:r>
              <a:rPr lang="en-US" sz="2800" dirty="0">
                <a:latin typeface="Times New Roman" panose="02020603050405020304" pitchFamily="18" charset="0"/>
                <a:cs typeface="+mj-cs"/>
              </a:rPr>
              <a:t>T</a:t>
            </a:r>
            <a:r>
              <a:rPr lang="en-US" sz="2800" dirty="0"/>
              <a:t>, 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b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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T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+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lang="he-IL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21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Preliminaries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955" b="17424"/>
          <a:stretch/>
        </p:blipFill>
        <p:spPr>
          <a:xfrm>
            <a:off x="323528" y="2060848"/>
            <a:ext cx="8363272" cy="3168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00593" y="5327630"/>
            <a:ext cx="8386207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/>
              <a:t>Property 2: For all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dirty="0"/>
              <a:t>, 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P(max[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]T) 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T) +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lang="he-IL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4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First Step – Simplification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5896"/>
          <a:stretch/>
        </p:blipFill>
        <p:spPr>
          <a:xfrm>
            <a:off x="171222" y="1826568"/>
            <a:ext cx="8515578" cy="24805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301516" y="3080519"/>
            <a:ext cx="1497398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Property 1</a:t>
            </a:r>
            <a:endParaRPr lang="he-IL" sz="2400" dirty="0">
              <a:solidFill>
                <a:srgbClr val="FF0000"/>
              </a:solidFill>
            </a:endParaRPr>
          </a:p>
        </p:txBody>
      </p:sp>
      <p:sp>
        <p:nvSpPr>
          <p:cNvPr id="6" name="Bent Arrow 5"/>
          <p:cNvSpPr/>
          <p:nvPr/>
        </p:nvSpPr>
        <p:spPr>
          <a:xfrm rot="5400000">
            <a:off x="4788024" y="3264384"/>
            <a:ext cx="360040" cy="360040"/>
          </a:xfrm>
          <a:prstGeom prst="bentArrow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4516643"/>
            <a:ext cx="7565073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If we replace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min|a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b| </a:t>
            </a:r>
            <a:r>
              <a:rPr lang="en-US" sz="2800" dirty="0"/>
              <a:t>in the first term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/>
              <a:t>by something smaller we increase the probability.</a:t>
            </a:r>
          </a:p>
          <a:p>
            <a:endParaRPr lang="en-US" sz="105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same happens if we replace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max|a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sz="2800" dirty="0"/>
              <a:t>in the second term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/>
              <a:t>by something larger.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425371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Lowering the Term: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|a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b|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34" y="1772816"/>
            <a:ext cx="8352928" cy="47117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256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Lowering the Term: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|a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b|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88840"/>
            <a:ext cx="8361254" cy="34268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1342" t="68893" r="21133"/>
          <a:stretch/>
        </p:blipFill>
        <p:spPr>
          <a:xfrm>
            <a:off x="2483768" y="5568934"/>
            <a:ext cx="4896545" cy="113584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331640" y="5567794"/>
            <a:ext cx="1066382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/>
              <a:t>Recall: 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416472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8" name="Group 7"/>
          <p:cNvGrpSpPr/>
          <p:nvPr/>
        </p:nvGrpSpPr>
        <p:grpSpPr>
          <a:xfrm>
            <a:off x="179512" y="1740657"/>
            <a:ext cx="8784977" cy="4752528"/>
            <a:chOff x="107502" y="1340768"/>
            <a:chExt cx="8784977" cy="4752528"/>
          </a:xfrm>
        </p:grpSpPr>
        <p:grpSp>
          <p:nvGrpSpPr>
            <p:cNvPr id="3" name="Group 2"/>
            <p:cNvGrpSpPr/>
            <p:nvPr/>
          </p:nvGrpSpPr>
          <p:grpSpPr>
            <a:xfrm>
              <a:off x="107502" y="1340768"/>
              <a:ext cx="8784977" cy="4752528"/>
              <a:chOff x="107503" y="1182498"/>
              <a:chExt cx="7200802" cy="394900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/>
              <a:srcRect t="22334" b="48311"/>
              <a:stretch/>
            </p:blipFill>
            <p:spPr>
              <a:xfrm>
                <a:off x="107504" y="1182498"/>
                <a:ext cx="7200801" cy="102236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/>
              <a:srcRect t="4261" b="11491"/>
              <a:stretch/>
            </p:blipFill>
            <p:spPr>
              <a:xfrm>
                <a:off x="107503" y="2060848"/>
                <a:ext cx="7200801" cy="307065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107502" y="1340768"/>
              <a:ext cx="8784976" cy="47525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9" name="Rectangle 8"/>
          <p:cNvSpPr/>
          <p:nvPr/>
        </p:nvSpPr>
        <p:spPr>
          <a:xfrm>
            <a:off x="7956376" y="5701097"/>
            <a:ext cx="93610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1501316" y="1196752"/>
            <a:ext cx="1497398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Property 2</a:t>
            </a:r>
            <a:endParaRPr lang="he-IL" sz="2400" dirty="0">
              <a:solidFill>
                <a:srgbClr val="FF0000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 rot="5400000">
            <a:off x="2794676" y="1609137"/>
            <a:ext cx="767607" cy="359532"/>
          </a:xfrm>
          <a:prstGeom prst="bentArrow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45902" t="91094" r="38524" b="-2586"/>
          <a:stretch/>
        </p:blipFill>
        <p:spPr>
          <a:xfrm>
            <a:off x="6228184" y="5809109"/>
            <a:ext cx="1368152" cy="504056"/>
          </a:xfrm>
          <a:prstGeom prst="rect">
            <a:avLst/>
          </a:prstGeom>
          <a:ln>
            <a:noFill/>
          </a:ln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Lowering the Term: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|a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b|</a:t>
            </a:r>
          </a:p>
        </p:txBody>
      </p:sp>
    </p:spTree>
    <p:extLst>
      <p:ext uri="{BB962C8B-B14F-4D97-AF65-F5344CB8AC3E}">
        <p14:creationId xmlns:p14="http://schemas.microsoft.com/office/powerpoint/2010/main" val="308958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Magnifying the Term: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|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1826568"/>
            <a:ext cx="8363272" cy="2696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9" y="4522623"/>
            <a:ext cx="8363271" cy="8943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3529" y="1826568"/>
            <a:ext cx="8363271" cy="3590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/>
          <p:cNvSpPr txBox="1"/>
          <p:nvPr/>
        </p:nvSpPr>
        <p:spPr>
          <a:xfrm>
            <a:off x="1835696" y="2823319"/>
            <a:ext cx="1683346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(Property 2)</a:t>
            </a:r>
            <a:endParaRPr lang="he-IL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60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We are Nearly Done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229200"/>
            <a:ext cx="8109209" cy="1440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35571"/>
          <a:stretch/>
        </p:blipFill>
        <p:spPr>
          <a:xfrm>
            <a:off x="458019" y="1484784"/>
            <a:ext cx="8144293" cy="16055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Down Arrow 6"/>
          <p:cNvSpPr/>
          <p:nvPr/>
        </p:nvSpPr>
        <p:spPr>
          <a:xfrm>
            <a:off x="3635896" y="4509120"/>
            <a:ext cx="1800200" cy="57606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81342" t="84696"/>
          <a:stretch/>
        </p:blipFill>
        <p:spPr>
          <a:xfrm>
            <a:off x="3385923" y="3841765"/>
            <a:ext cx="2372154" cy="595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Down Arrow 8"/>
          <p:cNvSpPr/>
          <p:nvPr/>
        </p:nvSpPr>
        <p:spPr>
          <a:xfrm>
            <a:off x="3671900" y="3230411"/>
            <a:ext cx="1800200" cy="57606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7804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4-Point Star 1"/>
          <p:cNvSpPr/>
          <p:nvPr/>
        </p:nvSpPr>
        <p:spPr>
          <a:xfrm>
            <a:off x="5724128" y="5085184"/>
            <a:ext cx="2232248" cy="936104"/>
          </a:xfrm>
          <a:prstGeom prst="star24">
            <a:avLst/>
          </a:prstGeom>
          <a:solidFill>
            <a:srgbClr val="C0504D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Meeting Plan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75656" y="1916832"/>
            <a:ext cx="6742112" cy="40318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2800" dirty="0"/>
              <a:t>Quick review of the material covered</a:t>
            </a:r>
            <a:endParaRPr lang="en-US" sz="1600" dirty="0"/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/>
              <a:t>Addressing issues raised by other learners</a:t>
            </a:r>
            <a:endParaRPr lang="en-US" sz="1600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2800" dirty="0"/>
              <a:t>Answering questions from the students and getting their feedback</a:t>
            </a:r>
            <a:endParaRPr lang="en-US" sz="1600" dirty="0"/>
          </a:p>
          <a:p>
            <a:endParaRPr lang="en-US" sz="2000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2800" dirty="0"/>
              <a:t>Discussing a new material </a:t>
            </a:r>
            <a:endParaRPr lang="en-US" sz="1600" dirty="0"/>
          </a:p>
          <a:p>
            <a:endParaRPr lang="en-US" sz="2000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2800" dirty="0"/>
              <a:t>Administrative issues – the     </a:t>
            </a:r>
            <a:r>
              <a:rPr lang="en-US" sz="2800" b="1" dirty="0">
                <a:solidFill>
                  <a:schemeClr val="bg1"/>
                </a:solidFill>
              </a:rPr>
              <a:t>PROJECTS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17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-171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Should we be Happy with this Result?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971600"/>
            <a:ext cx="7565073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The matrix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dirty="0"/>
              <a:t> of size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n×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n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ym typeface="Symbol" panose="05050102010706020507" pitchFamily="18" charset="2"/>
              </a:rPr>
              <a:t>Assume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(k)=k(A)</a:t>
            </a:r>
            <a:r>
              <a:rPr 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=k/n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ym typeface="Symbol" panose="05050102010706020507" pitchFamily="18" charset="2"/>
              </a:rPr>
              <a:t>Denote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r=|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|/|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max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|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ym typeface="Symbol" panose="05050102010706020507" pitchFamily="18" charset="2"/>
              </a:rPr>
              <a:t>Cardinality is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endParaRPr lang="he-IL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55576" y="2999546"/>
            <a:ext cx="7891900" cy="997784"/>
            <a:chOff x="457200" y="2996951"/>
            <a:chExt cx="7891900" cy="99778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3008198"/>
              <a:ext cx="5554960" cy="9865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41862" t="44105" r="27585" b="39458"/>
            <a:stretch/>
          </p:blipFill>
          <p:spPr>
            <a:xfrm>
              <a:off x="5724128" y="2996951"/>
              <a:ext cx="2624972" cy="997783"/>
            </a:xfrm>
            <a:prstGeom prst="rect">
              <a:avLst/>
            </a:prstGeom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457200" y="2996951"/>
              <a:ext cx="7787208" cy="9977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9" name="Bent Arrow 8"/>
          <p:cNvSpPr/>
          <p:nvPr/>
        </p:nvSpPr>
        <p:spPr>
          <a:xfrm rot="5400000">
            <a:off x="4608004" y="1626734"/>
            <a:ext cx="1440160" cy="1224136"/>
          </a:xfrm>
          <a:prstGeom prst="ben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2789802" y="4087959"/>
            <a:ext cx="3564396" cy="576064"/>
          </a:xfrm>
          <a:prstGeom prst="downArrow">
            <a:avLst>
              <a:gd name="adj1" fmla="val 7668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/>
              <a:t>If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=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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/log n</a:t>
            </a:r>
            <a:endParaRPr 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4203" t="68581" r="15970" b="16777"/>
          <a:stretch/>
        </p:blipFill>
        <p:spPr>
          <a:xfrm>
            <a:off x="1655676" y="4766591"/>
            <a:ext cx="5832648" cy="8640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-471" t="82390" r="-392" b="528"/>
          <a:stretch/>
        </p:blipFill>
        <p:spPr>
          <a:xfrm>
            <a:off x="436712" y="5733256"/>
            <a:ext cx="8424936" cy="10081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861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To Conclude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988840"/>
            <a:ext cx="8623362" cy="3247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988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Administrative Issues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57200" y="2553290"/>
            <a:ext cx="8003232" cy="2556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761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We released a list of papers for your final  projects – please start looking at them</a:t>
            </a: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US" altLang="he-IL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Lets discuss the mid- and the final-projects in Course 1</a:t>
            </a:r>
          </a:p>
        </p:txBody>
      </p:sp>
    </p:spTree>
    <p:extLst>
      <p:ext uri="{BB962C8B-B14F-4D97-AF65-F5344CB8AC3E}">
        <p14:creationId xmlns:p14="http://schemas.microsoft.com/office/powerpoint/2010/main" val="130065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27384"/>
            <a:ext cx="9144000" cy="6885384"/>
          </a:xfrm>
          <a:prstGeom prst="rect">
            <a:avLst/>
          </a:prstGeom>
          <a:blipFill dpi="0" rotWithShape="1">
            <a:blip r:embed="rId2">
              <a:alphaModFix amt="21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2000"/>
                      </a14:imgEffect>
                    </a14:imgLayer>
                  </a14:imgProps>
                </a:ext>
              </a:extLst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24744"/>
            <a:ext cx="6488487" cy="4435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76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Overview of the Material</a:t>
            </a:r>
          </a:p>
        </p:txBody>
      </p:sp>
      <p:sp>
        <p:nvSpPr>
          <p:cNvPr id="3" name="Rectangle 2"/>
          <p:cNvSpPr/>
          <p:nvPr/>
        </p:nvSpPr>
        <p:spPr>
          <a:xfrm>
            <a:off x="343563" y="1416833"/>
            <a:ext cx="8814955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Greedy Pursuit Algorithms - The Practice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Defining Our Objective and Directions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Greedy Algorithms - The Orthogonal Matching Pursuit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Variations over the Orthonormal Matching Pursuit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The Thresholding Algorithm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A Test Case: Demonstrating and Testing Greedy Algorithms </a:t>
            </a:r>
          </a:p>
          <a:p>
            <a:pPr lvl="1"/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Relaxation Pursuit Algorithms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Relaxation of the L</a:t>
            </a:r>
            <a:r>
              <a:rPr lang="en-US" sz="2000" baseline="-25000" dirty="0"/>
              <a:t>0</a:t>
            </a:r>
            <a:r>
              <a:rPr lang="en-US" sz="2000" dirty="0"/>
              <a:t> Norm – The Core Idea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A Test Case: Demonstrating and Testing Relaxation Algorithms </a:t>
            </a:r>
          </a:p>
          <a:p>
            <a:pPr lvl="1"/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Guarantees of Pursuit Algorithms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Our Goal: Theoretical Justification for the Proposed Algorithms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Equivalence: Analyzing the OMP Algorithm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Equivalence: Analyzing the THR Algorithm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Equivalence: Analyzing the Basis-Pursuit Algorithm – Part 1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Equivalence: Analyzing the Basis-Pursuit Algorithm – Part 2</a:t>
            </a:r>
          </a:p>
        </p:txBody>
      </p:sp>
    </p:spTree>
    <p:extLst>
      <p:ext uri="{BB962C8B-B14F-4D97-AF65-F5344CB8AC3E}">
        <p14:creationId xmlns:p14="http://schemas.microsoft.com/office/powerpoint/2010/main" val="391819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Issues Raised by Other Learners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79512" y="1512259"/>
            <a:ext cx="8280920" cy="463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761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>
                <a:latin typeface="+mn-lt"/>
              </a:rPr>
              <a:t>Question 3 from the Quiz:</a:t>
            </a:r>
          </a:p>
        </p:txBody>
      </p:sp>
      <p:pic>
        <p:nvPicPr>
          <p:cNvPr id="6" name="Picture 2" descr="https://www.nersc.gov/assets/Vis/matlablogo.jpg">
            <a:extLst>
              <a:ext uri="{FF2B5EF4-FFF2-40B4-BE49-F238E27FC236}">
                <a16:creationId xmlns:a16="http://schemas.microsoft.com/office/drawing/2014/main" xmlns="" id="{7AD8F090-BD17-4AD6-9A98-C018E29C5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229200"/>
            <a:ext cx="2088232" cy="1494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7422444C-5139-4E41-B5F8-3F109AD52D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1" t="17918" r="10546" b="26643"/>
          <a:stretch/>
        </p:blipFill>
        <p:spPr>
          <a:xfrm>
            <a:off x="395536" y="2003307"/>
            <a:ext cx="5688632" cy="25073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53E73C8-569E-4802-91A3-36027B97D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824" y="2997043"/>
            <a:ext cx="3732205" cy="259128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D166573-EFCD-4C0C-A9E6-F47A9DC02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040" y="4309199"/>
            <a:ext cx="4114344" cy="245586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A48AF72-9AFA-4B44-821D-17EF6605273D}"/>
              </a:ext>
            </a:extLst>
          </p:cNvPr>
          <p:cNvSpPr txBox="1"/>
          <p:nvPr/>
        </p:nvSpPr>
        <p:spPr>
          <a:xfrm>
            <a:off x="9182317" y="116632"/>
            <a:ext cx="7511993" cy="310854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pt-BR" sz="1400" dirty="0"/>
              <a:t>A=[0.1817  0.5394 -0.1197 0.6404; 0.6198  0.1994  0.0946 -0.3121; -0.7634 -0.8181  0.9883 0.7018]; </a:t>
            </a:r>
          </a:p>
          <a:p>
            <a:r>
              <a:rPr lang="en-US" sz="1400" dirty="0"/>
              <a:t>b=[1.1862 -0.1158 -0.1093]';</a:t>
            </a:r>
          </a:p>
          <a:p>
            <a:r>
              <a:rPr lang="he-IL" sz="1400" dirty="0"/>
              <a:t> </a:t>
            </a:r>
          </a:p>
          <a:p>
            <a:r>
              <a:rPr lang="en-GB" sz="1400" dirty="0"/>
              <a:t>% Sanity check: Are the atoms normalized? </a:t>
            </a:r>
          </a:p>
          <a:p>
            <a:r>
              <a:rPr lang="en-US" sz="1400" dirty="0" err="1"/>
              <a:t>disp</a:t>
            </a:r>
            <a:r>
              <a:rPr lang="en-US" sz="1400" dirty="0"/>
              <a:t>(</a:t>
            </a:r>
            <a:r>
              <a:rPr lang="en-US" sz="1400" dirty="0" err="1"/>
              <a:t>diag</a:t>
            </a:r>
            <a:r>
              <a:rPr lang="en-US" sz="1400" dirty="0"/>
              <a:t>(A'*A)); </a:t>
            </a:r>
          </a:p>
          <a:p>
            <a:r>
              <a:rPr lang="he-IL" sz="1400" dirty="0"/>
              <a:t> </a:t>
            </a:r>
          </a:p>
          <a:p>
            <a:r>
              <a:rPr lang="en-US" sz="1400" dirty="0"/>
              <a:t>% OMP first stage: </a:t>
            </a:r>
          </a:p>
          <a:p>
            <a:r>
              <a:rPr lang="en-GB" sz="1400" dirty="0" err="1"/>
              <a:t>disp</a:t>
            </a:r>
            <a:r>
              <a:rPr lang="en-GB" sz="1400" dirty="0"/>
              <a:t>(abs(A'*b)); % Clearly, the 4th atom will be chosen</a:t>
            </a:r>
          </a:p>
          <a:p>
            <a:r>
              <a:rPr lang="en-US" sz="1400" dirty="0"/>
              <a:t>support=[4];</a:t>
            </a:r>
          </a:p>
          <a:p>
            <a:r>
              <a:rPr lang="he-IL" sz="1400" dirty="0"/>
              <a:t> </a:t>
            </a:r>
          </a:p>
          <a:p>
            <a:r>
              <a:rPr lang="en-US" sz="1400" dirty="0"/>
              <a:t>As = A(:,support)</a:t>
            </a:r>
          </a:p>
          <a:p>
            <a:r>
              <a:rPr lang="en-GB" sz="1400" dirty="0" err="1"/>
              <a:t>disp</a:t>
            </a:r>
            <a:r>
              <a:rPr lang="en-GB" sz="1400" dirty="0"/>
              <a:t>(As'*As) % this is a scalar (1!)</a:t>
            </a:r>
          </a:p>
          <a:p>
            <a:r>
              <a:rPr lang="en-GB" sz="1400" dirty="0" err="1"/>
              <a:t>disp</a:t>
            </a:r>
            <a:r>
              <a:rPr lang="en-GB" sz="1400" dirty="0"/>
              <a:t>(</a:t>
            </a:r>
            <a:r>
              <a:rPr lang="en-GB" sz="1400" dirty="0" err="1"/>
              <a:t>inv</a:t>
            </a:r>
            <a:r>
              <a:rPr lang="en-GB" sz="1400" dirty="0"/>
              <a:t>(As'*As)*As'*b) % this is a first non-zero coefficient</a:t>
            </a:r>
          </a:p>
          <a:p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402391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Issues Raised by Other Learners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23528" y="1543845"/>
            <a:ext cx="8280920" cy="3541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761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>
                <a:latin typeface="+mn-lt"/>
              </a:rPr>
              <a:t>Question about the IRLS Algorithm:</a:t>
            </a:r>
          </a:p>
          <a:p>
            <a:r>
              <a:rPr lang="en-US" sz="2000" dirty="0">
                <a:latin typeface="+mn-lt"/>
              </a:rPr>
              <a:t>The weights in the IRLS always have </a:t>
            </a:r>
            <a:r>
              <a:rPr lang="en-US" sz="2000" dirty="0" err="1">
                <a:latin typeface="+mn-lt"/>
              </a:rPr>
              <a:t>x_k</a:t>
            </a:r>
            <a:r>
              <a:rPr lang="en-US" sz="2000" dirty="0">
                <a:latin typeface="+mn-lt"/>
              </a:rPr>
              <a:t> in the denominator. This means that all </a:t>
            </a:r>
            <a:r>
              <a:rPr lang="en-US" sz="2000" dirty="0" err="1">
                <a:latin typeface="+mn-lt"/>
              </a:rPr>
              <a:t>x_k</a:t>
            </a:r>
            <a:r>
              <a:rPr lang="en-US" sz="2000" dirty="0">
                <a:latin typeface="+mn-lt"/>
              </a:rPr>
              <a:t> must be non-zero in all iterations. Hence the final vector x always has non-zero values in all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entries. Put in other words, 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x is dense, contrary to the 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purpose of the sparse 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representation. I think I 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have some misunderstanding 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of the relaxation algorithm. 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Please correct me.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514" y="2636912"/>
            <a:ext cx="5421870" cy="4138861"/>
          </a:xfrm>
          <a:prstGeom prst="rect">
            <a:avLst/>
          </a:prstGeom>
        </p:spPr>
      </p:pic>
      <p:pic>
        <p:nvPicPr>
          <p:cNvPr id="6" name="Picture 2" descr="https://www.nersc.gov/assets/Vis/matlablogo.jpg">
            <a:extLst>
              <a:ext uri="{FF2B5EF4-FFF2-40B4-BE49-F238E27FC236}">
                <a16:creationId xmlns:a16="http://schemas.microsoft.com/office/drawing/2014/main" xmlns="" id="{7AD8F090-BD17-4AD6-9A98-C018E29C5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144245"/>
            <a:ext cx="2088232" cy="1494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49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Issues Raised by Other Learners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047F95-287E-4C95-83EF-538DA1C6AAA6}"/>
              </a:ext>
            </a:extLst>
          </p:cNvPr>
          <p:cNvSpPr txBox="1"/>
          <p:nvPr/>
        </p:nvSpPr>
        <p:spPr>
          <a:xfrm>
            <a:off x="9180512" y="-100564"/>
            <a:ext cx="4434227" cy="720197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050" dirty="0"/>
              <a:t> </a:t>
            </a:r>
          </a:p>
          <a:p>
            <a:r>
              <a:rPr lang="en-US" sz="1050" dirty="0"/>
              <a:t>% Synthesize the problem</a:t>
            </a:r>
          </a:p>
          <a:p>
            <a:r>
              <a:rPr lang="en-US" sz="1050" dirty="0"/>
              <a:t>n = 50; </a:t>
            </a:r>
          </a:p>
          <a:p>
            <a:r>
              <a:rPr lang="en-US" sz="1050" dirty="0"/>
              <a:t>m = 100; </a:t>
            </a:r>
          </a:p>
          <a:p>
            <a:r>
              <a:rPr lang="en-US" sz="1050" dirty="0"/>
              <a:t>k = 16; </a:t>
            </a:r>
          </a:p>
          <a:p>
            <a:r>
              <a:rPr lang="en-US" sz="1050" dirty="0"/>
              <a:t>A = </a:t>
            </a:r>
            <a:r>
              <a:rPr lang="en-US" sz="1050" dirty="0" err="1"/>
              <a:t>randn</a:t>
            </a:r>
            <a:r>
              <a:rPr lang="en-US" sz="1050" dirty="0"/>
              <a:t>(</a:t>
            </a:r>
            <a:r>
              <a:rPr lang="en-US" sz="1050" dirty="0" err="1"/>
              <a:t>n,m</a:t>
            </a:r>
            <a:r>
              <a:rPr lang="en-US" sz="1050" dirty="0"/>
              <a:t>); </a:t>
            </a:r>
          </a:p>
          <a:p>
            <a:r>
              <a:rPr lang="pt-BR" sz="1050" dirty="0"/>
              <a:t>A = A*diag(1./sqrt(diag(A'*A))); </a:t>
            </a:r>
          </a:p>
          <a:p>
            <a:r>
              <a:rPr lang="en-US" sz="1050" dirty="0"/>
              <a:t>support = </a:t>
            </a:r>
            <a:r>
              <a:rPr lang="en-US" sz="1050" dirty="0" err="1"/>
              <a:t>randperm</a:t>
            </a:r>
            <a:r>
              <a:rPr lang="en-US" sz="1050" dirty="0"/>
              <a:t>(m); </a:t>
            </a:r>
          </a:p>
          <a:p>
            <a:r>
              <a:rPr lang="en-US" sz="1050" dirty="0"/>
              <a:t>support = support(1:k);</a:t>
            </a:r>
          </a:p>
          <a:p>
            <a:r>
              <a:rPr lang="en-US" sz="1050" dirty="0"/>
              <a:t>x = zeros(m,1); </a:t>
            </a:r>
          </a:p>
          <a:p>
            <a:r>
              <a:rPr lang="en-US" sz="1050" dirty="0"/>
              <a:t>x(support) = </a:t>
            </a:r>
            <a:r>
              <a:rPr lang="en-US" sz="1050" dirty="0" err="1"/>
              <a:t>randn</a:t>
            </a:r>
            <a:r>
              <a:rPr lang="en-US" sz="1050" dirty="0"/>
              <a:t>(k,1); </a:t>
            </a:r>
          </a:p>
          <a:p>
            <a:r>
              <a:rPr lang="en-US" sz="1050" dirty="0"/>
              <a:t>b = A*x; </a:t>
            </a:r>
          </a:p>
          <a:p>
            <a:r>
              <a:rPr lang="he-IL" sz="1050" dirty="0"/>
              <a:t> </a:t>
            </a:r>
          </a:p>
          <a:p>
            <a:r>
              <a:rPr lang="he-IL" sz="1050" dirty="0"/>
              <a:t>%=============================================</a:t>
            </a:r>
          </a:p>
          <a:p>
            <a:r>
              <a:rPr lang="he-IL" sz="1050" dirty="0"/>
              <a:t> </a:t>
            </a:r>
          </a:p>
          <a:p>
            <a:r>
              <a:rPr lang="en-GB" sz="1050" dirty="0"/>
              <a:t>% Solve with L1: min ||x||_1 </a:t>
            </a:r>
            <a:r>
              <a:rPr lang="en-GB" sz="1050" dirty="0" err="1"/>
              <a:t>s.t.</a:t>
            </a:r>
            <a:r>
              <a:rPr lang="en-GB" sz="1050" dirty="0"/>
              <a:t> </a:t>
            </a:r>
            <a:r>
              <a:rPr lang="en-GB" sz="1050" dirty="0" err="1"/>
              <a:t>Ax</a:t>
            </a:r>
            <a:r>
              <a:rPr lang="en-GB" sz="1050" dirty="0"/>
              <a:t>=b</a:t>
            </a:r>
          </a:p>
          <a:p>
            <a:r>
              <a:rPr lang="en-GB" sz="1050" dirty="0"/>
              <a:t>solution = </a:t>
            </a:r>
            <a:r>
              <a:rPr lang="en-GB" sz="1050" dirty="0" err="1"/>
              <a:t>linprog</a:t>
            </a:r>
            <a:r>
              <a:rPr lang="en-GB" sz="1050" dirty="0"/>
              <a:t>(ones(2*m,1),[],[],[A, -A],</a:t>
            </a:r>
            <a:r>
              <a:rPr lang="en-GB" sz="1050" dirty="0" err="1"/>
              <a:t>b,zeros</a:t>
            </a:r>
            <a:r>
              <a:rPr lang="en-GB" sz="1050" dirty="0"/>
              <a:t>(2*m,1),ones(2*m,1)*100); </a:t>
            </a:r>
          </a:p>
          <a:p>
            <a:r>
              <a:rPr lang="en-US" sz="1050" dirty="0"/>
              <a:t>x_L1 = solution(1:m)-solution(m+1:end); </a:t>
            </a:r>
          </a:p>
          <a:p>
            <a:r>
              <a:rPr lang="en-US" sz="1050" dirty="0"/>
              <a:t>figure(1); </a:t>
            </a:r>
            <a:r>
              <a:rPr lang="en-US" sz="1050" dirty="0" err="1"/>
              <a:t>clf</a:t>
            </a:r>
            <a:r>
              <a:rPr lang="en-US" sz="1050" dirty="0"/>
              <a:t>; </a:t>
            </a:r>
          </a:p>
          <a:p>
            <a:r>
              <a:rPr lang="en-US" sz="1050" dirty="0"/>
              <a:t>plot(x); </a:t>
            </a:r>
          </a:p>
          <a:p>
            <a:r>
              <a:rPr lang="en-US" sz="1050" dirty="0"/>
              <a:t>hold on; </a:t>
            </a:r>
          </a:p>
          <a:p>
            <a:r>
              <a:rPr lang="en-US" sz="1050" dirty="0"/>
              <a:t>plot(x_L1,'ro')</a:t>
            </a:r>
          </a:p>
          <a:p>
            <a:r>
              <a:rPr lang="pt-BR" sz="1050" dirty="0"/>
              <a:t>axis([0 m -3 3]); </a:t>
            </a:r>
          </a:p>
          <a:p>
            <a:r>
              <a:rPr lang="he-IL" sz="1050" dirty="0"/>
              <a:t> </a:t>
            </a:r>
          </a:p>
          <a:p>
            <a:r>
              <a:rPr lang="he-IL" sz="1050" dirty="0"/>
              <a:t>%=============================================</a:t>
            </a:r>
          </a:p>
          <a:p>
            <a:r>
              <a:rPr lang="he-IL" sz="1050" dirty="0"/>
              <a:t> </a:t>
            </a:r>
          </a:p>
          <a:p>
            <a:r>
              <a:rPr lang="en-GB" sz="1050" dirty="0"/>
              <a:t>% Solve the L1 indirectly by IRLS</a:t>
            </a:r>
          </a:p>
          <a:p>
            <a:r>
              <a:rPr lang="en-GB" sz="1050" dirty="0" err="1"/>
              <a:t>x_IRLS</a:t>
            </a:r>
            <a:r>
              <a:rPr lang="en-GB" sz="1050" dirty="0"/>
              <a:t> = ones(m,1);</a:t>
            </a:r>
          </a:p>
          <a:p>
            <a:r>
              <a:rPr lang="en-US" sz="1050" dirty="0"/>
              <a:t>W = eye(m); </a:t>
            </a:r>
          </a:p>
          <a:p>
            <a:r>
              <a:rPr lang="en-US" sz="1050" dirty="0"/>
              <a:t>for </a:t>
            </a:r>
            <a:r>
              <a:rPr lang="en-US" sz="1050" dirty="0" err="1"/>
              <a:t>iter</a:t>
            </a:r>
            <a:r>
              <a:rPr lang="en-US" sz="1050" dirty="0"/>
              <a:t> = 1:1:40</a:t>
            </a:r>
          </a:p>
          <a:p>
            <a:r>
              <a:rPr lang="en-US" sz="1050" dirty="0"/>
              <a:t>    figure(1); </a:t>
            </a:r>
            <a:r>
              <a:rPr lang="en-US" sz="1050" dirty="0" err="1"/>
              <a:t>clf</a:t>
            </a:r>
            <a:r>
              <a:rPr lang="en-US" sz="1050" dirty="0"/>
              <a:t>; </a:t>
            </a:r>
          </a:p>
          <a:p>
            <a:r>
              <a:rPr lang="en-US" sz="1050" dirty="0"/>
              <a:t>    plot(x); </a:t>
            </a:r>
          </a:p>
          <a:p>
            <a:r>
              <a:rPr lang="en-US" sz="1050" dirty="0"/>
              <a:t>    hold on; </a:t>
            </a:r>
          </a:p>
          <a:p>
            <a:r>
              <a:rPr lang="en-US" sz="1050" dirty="0"/>
              <a:t>    plot(x_IRLS,'</a:t>
            </a:r>
            <a:r>
              <a:rPr lang="en-US" sz="1050" dirty="0" err="1"/>
              <a:t>ro</a:t>
            </a:r>
            <a:r>
              <a:rPr lang="en-US" sz="1050" dirty="0"/>
              <a:t>')</a:t>
            </a:r>
          </a:p>
          <a:p>
            <a:r>
              <a:rPr lang="pt-BR" sz="1050" dirty="0"/>
              <a:t>    axis([0 m -3 3]); </a:t>
            </a:r>
          </a:p>
          <a:p>
            <a:r>
              <a:rPr lang="en-US" sz="1050" dirty="0"/>
              <a:t>    pause; </a:t>
            </a:r>
          </a:p>
          <a:p>
            <a:r>
              <a:rPr lang="en-US" sz="1050" dirty="0"/>
              <a:t>    lambda = (A*inv(W)*A')\b; </a:t>
            </a:r>
          </a:p>
          <a:p>
            <a:r>
              <a:rPr lang="en-GB" sz="1050" dirty="0"/>
              <a:t>    </a:t>
            </a:r>
            <a:r>
              <a:rPr lang="en-GB" sz="1050" dirty="0" err="1"/>
              <a:t>x_IRLS_new</a:t>
            </a:r>
            <a:r>
              <a:rPr lang="en-GB" sz="1050" dirty="0"/>
              <a:t> = </a:t>
            </a:r>
            <a:r>
              <a:rPr lang="en-GB" sz="1050" dirty="0" err="1"/>
              <a:t>inv</a:t>
            </a:r>
            <a:r>
              <a:rPr lang="en-GB" sz="1050" dirty="0"/>
              <a:t>(W)*A'*lambda; </a:t>
            </a:r>
          </a:p>
          <a:p>
            <a:r>
              <a:rPr lang="en-US" sz="1050" dirty="0"/>
              <a:t>    </a:t>
            </a:r>
            <a:r>
              <a:rPr lang="en-US" sz="1050" dirty="0" err="1"/>
              <a:t>x_IRLS</a:t>
            </a:r>
            <a:r>
              <a:rPr lang="en-US" sz="1050" dirty="0"/>
              <a:t> = </a:t>
            </a:r>
            <a:r>
              <a:rPr lang="en-US" sz="1050" dirty="0" err="1"/>
              <a:t>x_IRLS_new</a:t>
            </a:r>
            <a:r>
              <a:rPr lang="en-US" sz="1050" dirty="0"/>
              <a:t>*1+x_IRLS*0;</a:t>
            </a:r>
          </a:p>
          <a:p>
            <a:r>
              <a:rPr lang="pt-BR" sz="1050" dirty="0"/>
              <a:t>    pos = abs(x_IRLS)&lt;1e-3; </a:t>
            </a:r>
          </a:p>
          <a:p>
            <a:r>
              <a:rPr lang="pl-PL" sz="1050" dirty="0"/>
              <a:t>    w = 1./abs(x_IRLS);</a:t>
            </a:r>
          </a:p>
          <a:p>
            <a:r>
              <a:rPr lang="en-US" sz="1050" dirty="0"/>
              <a:t>    w(pos) = 1e3; </a:t>
            </a:r>
          </a:p>
          <a:p>
            <a:r>
              <a:rPr lang="en-US" sz="1050" dirty="0"/>
              <a:t>    W = </a:t>
            </a:r>
            <a:r>
              <a:rPr lang="en-US" sz="1050" dirty="0" err="1"/>
              <a:t>diag</a:t>
            </a:r>
            <a:r>
              <a:rPr lang="en-US" sz="1050" dirty="0"/>
              <a:t>(w); </a:t>
            </a:r>
          </a:p>
          <a:p>
            <a:r>
              <a:rPr lang="en-US" sz="1050" dirty="0"/>
              <a:t>end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47864" y="1700808"/>
                <a:ext cx="26078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uncPr>
                      <m:fName>
                        <m:func>
                          <m:func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/>
                                  </a:rPr>
                                  <m:t>x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fName>
                      <m:e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s</m:t>
                        </m:r>
                        <m:r>
                          <a:rPr lang="en-US" sz="2000" b="0" i="0" smtClean="0">
                            <a:latin typeface="Cambria Math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t</m:t>
                        </m:r>
                        <m:r>
                          <a:rPr lang="en-US" sz="2000" b="0" i="0" smtClean="0">
                            <a:latin typeface="Cambria Math"/>
                          </a:rPr>
                          <m:t>.  </m:t>
                        </m:r>
                        <m:r>
                          <a:rPr lang="en-US" sz="2000" b="1" i="0" smtClean="0">
                            <a:latin typeface="Cambria Math"/>
                          </a:rPr>
                          <m:t>𝐀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x</m:t>
                        </m:r>
                        <m:r>
                          <a:rPr lang="en-US" sz="2000" b="0" i="0" smtClean="0">
                            <a:latin typeface="Cambria Math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b</m:t>
                        </m:r>
                      </m:e>
                    </m:func>
                  </m:oMath>
                </a14:m>
                <a:r>
                  <a:rPr lang="en-US" sz="2000" dirty="0" smtClean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1700808"/>
                <a:ext cx="2607893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7504" y="2511056"/>
                <a:ext cx="3552704" cy="609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IRLS: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x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smtClean="0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/>
                                  </a:rPr>
                                  <m:t>k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/>
                                      </a:rPr>
                                      <m:t>k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Sup>
                              <m:sSubSupPr>
                                <m:ctrlPr>
                                  <a:rPr lang="en-US" sz="200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/>
                                  </a:rPr>
                                  <m:t>k</m:t>
                                </m:r>
                              </m:sub>
                              <m:sup>
                                <m:r>
                                  <a:rPr lang="en-US" sz="2000" b="0" i="0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en-US" sz="200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k</m:t>
                            </m:r>
                          </m:sub>
                          <m:sup>
                            <m:r>
                              <a:rPr lang="en-US" sz="2000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511056"/>
                <a:ext cx="3552704" cy="609206"/>
              </a:xfrm>
              <a:prstGeom prst="rect">
                <a:avLst/>
              </a:prstGeom>
              <a:blipFill rotWithShape="1">
                <a:blip r:embed="rId4"/>
                <a:stretch>
                  <a:fillRect l="-1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Bent Arrow 7"/>
          <p:cNvSpPr/>
          <p:nvPr/>
        </p:nvSpPr>
        <p:spPr>
          <a:xfrm rot="16200000" flipH="1">
            <a:off x="2179767" y="1428745"/>
            <a:ext cx="648072" cy="1480230"/>
          </a:xfrm>
          <a:prstGeom prst="ben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Up Arrow 9"/>
          <p:cNvSpPr/>
          <p:nvPr/>
        </p:nvSpPr>
        <p:spPr>
          <a:xfrm flipV="1">
            <a:off x="4975846" y="2239595"/>
            <a:ext cx="648072" cy="1152128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283968" y="3428999"/>
                <a:ext cx="3184654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uncPr>
                      <m:fName>
                        <m:func>
                          <m:func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/>
                              </a:rPr>
                              <m:t>L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/>
                                  </a:rPr>
                                  <m:t>x</m:t>
                                </m:r>
                              </m:e>
                            </m:d>
                            <m:r>
                              <a:rPr lang="en-US" sz="2000" b="0" i="0" smtClean="0">
                                <a:latin typeface="Cambria Math"/>
                              </a:rPr>
                              <m:t>=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000" b="1" i="0" smtClean="0">
                                <a:latin typeface="Cambria Math"/>
                              </a:rPr>
                              <m:t>𝐖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/>
                              </a:rPr>
                              <m:t>x</m:t>
                            </m:r>
                          </m:e>
                        </m:func>
                        <m:r>
                          <a:rPr lang="en-US" sz="2000" b="0" i="0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/>
                                <a:ea typeface="Cambria Math"/>
                              </a:rPr>
                              <m:t>λ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/>
                                <a:ea typeface="Cambria Math"/>
                              </a:rPr>
                              <m:t>T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1" i="0">
                                <a:latin typeface="Cambria Math"/>
                              </a:rPr>
                              <m:t>𝐀</m:t>
                            </m:r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/>
                              </a:rPr>
                              <m:t>x</m:t>
                            </m:r>
                            <m:r>
                              <a:rPr lang="en-US" sz="2000" i="0">
                                <a:latin typeface="Cambria Math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/>
                              </a:rPr>
                              <m:t>b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 smtClean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428999"/>
                <a:ext cx="3184654" cy="40562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259632" y="3213946"/>
                <a:ext cx="2214132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0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/>
                                </a:rPr>
                                <m:t>k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/>
                                </a:rPr>
                                <m:t>k</m:t>
                              </m:r>
                            </m:sub>
                            <m:sup>
                              <m:r>
                                <a:rPr lang="en-US" i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T</m:t>
                          </m:r>
                        </m:sup>
                      </m:sSup>
                      <m:r>
                        <a:rPr lang="en-US" b="1" i="0">
                          <a:latin typeface="Cambria Math"/>
                        </a:rPr>
                        <m:t>𝐖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/>
                        </a:rPr>
                        <m:t>x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3213946"/>
                <a:ext cx="2214132" cy="76309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67944" y="4077072"/>
                <a:ext cx="2967544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/>
                                <a:ea typeface="Cambria Math"/>
                              </a:rPr>
                              <m:t>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  <a:ea typeface="Cambria Math"/>
                              </a:rPr>
                              <m:t>x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L</m:t>
                        </m:r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x</m:t>
                            </m:r>
                          </m:e>
                        </m:d>
                        <m:r>
                          <a:rPr lang="en-US" sz="2000">
                            <a:latin typeface="Cambria Math"/>
                          </a:rPr>
                          <m:t>=</m:t>
                        </m:r>
                      </m:fName>
                      <m:e>
                        <m:r>
                          <a:rPr lang="en-US" sz="2000">
                            <a:latin typeface="Cambria Math"/>
                          </a:rPr>
                          <m:t>2</m:t>
                        </m:r>
                        <m:r>
                          <a:rPr lang="en-US" sz="2000" b="1">
                            <a:latin typeface="Cambria Math"/>
                          </a:rPr>
                          <m:t>𝐖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x</m:t>
                        </m:r>
                      </m:e>
                    </m:func>
                    <m:r>
                      <a:rPr lang="en-US" sz="200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/>
                            <a:ea typeface="Cambria Math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  <a:ea typeface="Cambria Math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/>
                        <a:ea typeface="Cambria Math"/>
                      </a:rPr>
                      <m:t>λ</m:t>
                    </m:r>
                    <m:r>
                      <a:rPr lang="en-US" sz="2000" b="0" i="0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000" b="0" i="0" smtClean="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en-US" sz="2000" dirty="0" smtClean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4077072"/>
                <a:ext cx="2967544" cy="40562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644008" y="4679560"/>
                <a:ext cx="2170081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latin typeface="Cambria Math"/>
                      </a:rPr>
                      <m:t>x</m:t>
                    </m:r>
                    <m:r>
                      <a:rPr lang="en-US" sz="2000" b="0" i="0" smtClean="0">
                        <a:latin typeface="Cambria Math"/>
                      </a:rPr>
                      <m:t>=−</m:t>
                    </m:r>
                    <m:r>
                      <a:rPr lang="en-US" sz="2000" b="0" i="0" smtClean="0">
                        <a:latin typeface="Cambria Math"/>
                      </a:rPr>
                      <m:t>0</m:t>
                    </m:r>
                    <m:r>
                      <a:rPr lang="en-US" sz="2000" b="0" i="0" smtClean="0">
                        <a:latin typeface="Cambria Math"/>
                      </a:rPr>
                      <m:t>.</m:t>
                    </m:r>
                    <m:r>
                      <a:rPr lang="en-US" sz="2000" b="0" i="0" smtClean="0">
                        <a:latin typeface="Cambria Math"/>
                      </a:rPr>
                      <m:t>5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000" b="1">
                                <a:latin typeface="Cambria Math"/>
                              </a:rPr>
                              <m:t>𝐖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p>
                        </m:sSup>
                        <m:r>
                          <a:rPr lang="en-US" sz="2000" b="1">
                            <a:latin typeface="Cambria Math"/>
                            <a:ea typeface="Cambria Math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  <a:ea typeface="Cambria Math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/>
                        <a:ea typeface="Cambria Math"/>
                      </a:rPr>
                      <m:t>λ</m:t>
                    </m:r>
                  </m:oMath>
                </a14:m>
                <a:r>
                  <a:rPr lang="en-US" sz="2000" dirty="0" smtClean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4679560"/>
                <a:ext cx="2170081" cy="40562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800021" y="5157192"/>
                <a:ext cx="6311471" cy="4998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/>
                      </a:rPr>
                      <m:t>𝐀</m:t>
                    </m:r>
                    <m:r>
                      <m:rPr>
                        <m:sty m:val="p"/>
                      </m:rPr>
                      <a:rPr lang="en-US" sz="2000" i="0" smtClean="0">
                        <a:latin typeface="Cambria Math"/>
                      </a:rPr>
                      <m:t>x</m:t>
                    </m:r>
                    <m:r>
                      <a:rPr lang="en-US" sz="2000" b="0" i="0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/>
                      </a:rPr>
                      <m:t>b</m:t>
                    </m:r>
                    <m:r>
                      <a:rPr lang="en-US" sz="2000" b="0" i="0" smtClean="0">
                        <a:latin typeface="Cambria Math"/>
                      </a:rPr>
                      <m:t>:  −</m:t>
                    </m:r>
                    <m:r>
                      <a:rPr lang="en-US" sz="2000" b="0" i="0" smtClean="0">
                        <a:latin typeface="Cambria Math"/>
                      </a:rPr>
                      <m:t>0</m:t>
                    </m:r>
                    <m:r>
                      <a:rPr lang="en-US" sz="2000" b="0" i="0" smtClean="0">
                        <a:latin typeface="Cambria Math"/>
                      </a:rPr>
                      <m:t>.</m:t>
                    </m:r>
                    <m:r>
                      <a:rPr lang="en-US" sz="2000" b="0" i="0" smtClean="0">
                        <a:latin typeface="Cambria Math"/>
                      </a:rPr>
                      <m:t>5</m:t>
                    </m:r>
                    <m:r>
                      <a:rPr lang="en-US" sz="2000" b="1" i="0" smtClean="0">
                        <a:latin typeface="Cambria Math"/>
                      </a:rPr>
                      <m:t>𝐀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000" b="1" i="0">
                                <a:latin typeface="Cambria Math"/>
                              </a:rPr>
                              <m:t>𝐖</m:t>
                            </m:r>
                          </m:e>
                          <m:sup>
                            <m:r>
                              <a:rPr lang="en-US" sz="2000" b="0" i="0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2000" b="0" i="0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p>
                        </m:sSup>
                        <m:r>
                          <a:rPr lang="en-US" sz="2000" b="1" i="0">
                            <a:latin typeface="Cambria Math"/>
                            <a:ea typeface="Cambria Math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i="0">
                            <a:latin typeface="Cambria Math"/>
                            <a:ea typeface="Cambria Math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i="0">
                        <a:latin typeface="Cambria Math"/>
                        <a:ea typeface="Cambria Math"/>
                      </a:rPr>
                      <m:t>λ</m:t>
                    </m:r>
                    <m:r>
                      <a:rPr lang="en-US" sz="2000" b="0" i="0" smtClean="0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/>
                        <a:ea typeface="Cambria Math"/>
                      </a:rPr>
                      <m:t>b</m:t>
                    </m:r>
                  </m:oMath>
                </a14:m>
                <a:r>
                  <a:rPr lang="en-US" sz="2000" dirty="0" smtClean="0"/>
                  <a:t>   </a:t>
                </a:r>
                <a:r>
                  <a:rPr lang="en-US" sz="2000" dirty="0" smtClean="0">
                    <a:sym typeface="Symbol"/>
                  </a:rPr>
                  <a:t></a:t>
                </a:r>
                <a:r>
                  <a:rPr lang="en-US" sz="2000" dirty="0" smtClean="0"/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>
                        <a:latin typeface="Cambria Math"/>
                        <a:ea typeface="Cambria Math"/>
                      </a:rPr>
                      <m:t>λ</m:t>
                    </m:r>
                    <m:r>
                      <a:rPr lang="en-US" sz="2000" b="0" i="0" smtClean="0">
                        <a:latin typeface="Cambria Math"/>
                        <a:ea typeface="Cambria Math"/>
                      </a:rPr>
                      <m:t>=−</m:t>
                    </m:r>
                    <m:r>
                      <a:rPr lang="en-US" sz="2000" b="0" i="0" smtClean="0">
                        <a:latin typeface="Cambria Math"/>
                        <a:ea typeface="Cambria Math"/>
                      </a:rPr>
                      <m:t>2</m:t>
                    </m:r>
                    <m:sSup>
                      <m:sSupPr>
                        <m:ctrlPr>
                          <a:rPr lang="en-US" sz="20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000" b="1">
                                <a:latin typeface="Cambria Math"/>
                              </a:rPr>
                              <m:t>𝐀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>
                                        <a:latin typeface="Cambria Math"/>
                                      </a:rPr>
                                      <m:t>𝐖</m:t>
                                    </m:r>
                                  </m:e>
                                  <m:sup>
                                    <m:r>
                                      <a:rPr lang="en-US" sz="2000">
                                        <a:latin typeface="Cambria Math"/>
                                        <a:ea typeface="Cambria Math"/>
                                      </a:rPr>
                                      <m:t>−</m:t>
                                    </m:r>
                                    <m:r>
                                      <a:rPr lang="en-US" sz="200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en-US" sz="2000" b="1">
                                    <a:latin typeface="Cambria Math"/>
                                    <a:ea typeface="Cambria Math"/>
                                  </a:rPr>
                                  <m:t>𝐀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/>
                                    <a:ea typeface="Cambria Math"/>
                                  </a:rPr>
                                  <m:t>T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0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sz="2000" b="0" i="0" smtClean="0">
                            <a:latin typeface="Cambria Math"/>
                            <a:ea typeface="Cambria Math"/>
                          </a:rPr>
                          <m:t>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/>
                        <a:ea typeface="Cambria Math"/>
                      </a:rPr>
                      <m:t>b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021" y="5157192"/>
                <a:ext cx="6311471" cy="499880"/>
              </a:xfrm>
              <a:prstGeom prst="rect">
                <a:avLst/>
              </a:prstGeom>
              <a:blipFill rotWithShape="1">
                <a:blip r:embed="rId9"/>
                <a:stretch>
                  <a:fillRect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/>
          <p:cNvSpPr/>
          <p:nvPr/>
        </p:nvSpPr>
        <p:spPr>
          <a:xfrm>
            <a:off x="3347864" y="6021288"/>
            <a:ext cx="720080" cy="43204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4177895" y="5949280"/>
                <a:ext cx="3130409" cy="4998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/>
                        </a:rPr>
                        <m:t>x</m:t>
                      </m:r>
                      <m:r>
                        <a:rPr lang="en-US" sz="20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/>
                                </a:rPr>
                                <m:t>𝐖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000" b="1">
                              <a:latin typeface="Cambria Math"/>
                              <a:ea typeface="Cambria Math"/>
                            </a:rPr>
                            <m:t>𝐀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  <a:ea typeface="Cambria Math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/>
                                </a:rPr>
                                <m:t>𝐀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>
                                          <a:latin typeface="Cambria Math"/>
                                        </a:rPr>
                                        <m:t>𝐖</m:t>
                                      </m:r>
                                    </m:e>
                                    <m:sup>
                                      <m:r>
                                        <a:rPr lang="en-US" sz="2000">
                                          <a:latin typeface="Cambria Math"/>
                                          <a:ea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200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p>
                                  </m:sSup>
                                  <m:r>
                                    <a:rPr lang="en-US" sz="2000" b="1">
                                      <a:latin typeface="Cambria Math"/>
                                      <a:ea typeface="Cambria Math"/>
                                    </a:rPr>
                                    <m:t>𝐀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/>
                                      <a:ea typeface="Cambria Math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/>
                          <a:ea typeface="Cambria Math"/>
                        </a:rPr>
                        <m:t>b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895" y="5949280"/>
                <a:ext cx="3130409" cy="49988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2" descr="https://www.nersc.gov/assets/Vis/matlablogo.jpg">
            <a:extLst>
              <a:ext uri="{FF2B5EF4-FFF2-40B4-BE49-F238E27FC236}">
                <a16:creationId xmlns:a16="http://schemas.microsoft.com/office/drawing/2014/main" xmlns="" id="{7AD8F090-BD17-4AD6-9A98-C018E29C5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71" y="5132796"/>
            <a:ext cx="2088232" cy="1494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00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 animBg="1"/>
      <p:bldP spid="10" grpId="0" animBg="1"/>
      <p:bldP spid="12" grpId="0"/>
      <p:bldP spid="11" grpId="0"/>
      <p:bldP spid="14" grpId="0"/>
      <p:bldP spid="15" grpId="0"/>
      <p:bldP spid="16" grpId="0"/>
      <p:bldP spid="13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Your Questions and Feedback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563888" y="2132856"/>
            <a:ext cx="2350631" cy="3364426"/>
            <a:chOff x="3433277" y="1521505"/>
            <a:chExt cx="2350631" cy="3364426"/>
          </a:xfrm>
        </p:grpSpPr>
        <p:pic>
          <p:nvPicPr>
            <p:cNvPr id="9" name="Picture 10" descr="D:\User Documents\Ron\Desktop\normal_Question_Mark_Guy_1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84"/>
            <a:stretch/>
          </p:blipFill>
          <p:spPr bwMode="auto">
            <a:xfrm>
              <a:off x="3433277" y="1676400"/>
              <a:ext cx="2277447" cy="3209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 rot="1043111">
              <a:off x="4793308" y="1521505"/>
              <a:ext cx="990600" cy="4895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black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937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New Material?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062" y="1556792"/>
            <a:ext cx="2996418" cy="452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761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The THR Algorithm is analyzed in the course for the deterministic (worst-case) scenario </a:t>
            </a: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Can we offer a better analysis? One that will expose a more optimistic behavior?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480" y="1824245"/>
            <a:ext cx="5927577" cy="460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4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New Material?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062" y="1556792"/>
            <a:ext cx="8896426" cy="463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761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We bring such an analysis from </a:t>
            </a:r>
            <a:r>
              <a:rPr lang="en-US" altLang="he-IL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altLang="he-IL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Schnass</a:t>
            </a:r>
            <a:r>
              <a:rPr lang="en-US" altLang="he-IL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altLang="he-IL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Vandergheynst</a:t>
            </a:r>
            <a:r>
              <a:rPr lang="en-US" altLang="he-IL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2007]</a:t>
            </a:r>
            <a:endParaRPr lang="en-US" altLang="he-IL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F730AFF-EEC7-4071-B954-318291B0A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59" y="2132856"/>
            <a:ext cx="8003232" cy="64459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964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950</Words>
  <Application>Microsoft Office PowerPoint</Application>
  <PresentationFormat>On-screen Show (4:3)</PresentationFormat>
  <Paragraphs>144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Yaniv Romano</dc:creator>
  <cp:lastModifiedBy>elad</cp:lastModifiedBy>
  <cp:revision>87</cp:revision>
  <dcterms:created xsi:type="dcterms:W3CDTF">2017-10-24T11:26:27Z</dcterms:created>
  <dcterms:modified xsi:type="dcterms:W3CDTF">2018-11-15T08:15:46Z</dcterms:modified>
</cp:coreProperties>
</file>